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23"/>
  </p:notesMasterIdLst>
  <p:sldIdLst>
    <p:sldId id="299" r:id="rId2"/>
    <p:sldId id="277" r:id="rId3"/>
    <p:sldId id="282" r:id="rId4"/>
    <p:sldId id="283" r:id="rId5"/>
    <p:sldId id="284" r:id="rId6"/>
    <p:sldId id="288" r:id="rId7"/>
    <p:sldId id="286" r:id="rId8"/>
    <p:sldId id="287" r:id="rId9"/>
    <p:sldId id="285" r:id="rId10"/>
    <p:sldId id="289" r:id="rId11"/>
    <p:sldId id="290" r:id="rId12"/>
    <p:sldId id="296" r:id="rId13"/>
    <p:sldId id="295" r:id="rId14"/>
    <p:sldId id="291" r:id="rId15"/>
    <p:sldId id="292" r:id="rId16"/>
    <p:sldId id="297" r:id="rId17"/>
    <p:sldId id="293" r:id="rId18"/>
    <p:sldId id="294" r:id="rId19"/>
    <p:sldId id="298" r:id="rId20"/>
    <p:sldId id="301" r:id="rId21"/>
    <p:sldId id="300" r:id="rId2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416" autoAdjust="0"/>
  </p:normalViewPr>
  <p:slideViewPr>
    <p:cSldViewPr>
      <p:cViewPr>
        <p:scale>
          <a:sx n="60" d="100"/>
          <a:sy n="6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0C62F-FA95-48E7-981E-D921A5F69152}" type="datetimeFigureOut">
              <a:rPr lang="pt-BR" smtClean="0"/>
              <a:t>03/08/2011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A8C90-2064-4F97-BC3A-E46D86C7031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0155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03/08/2011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E758B-D2A2-4BEB-AB0F-44708015B59B}" type="datetime1">
              <a:rPr lang="pt-BR" smtClean="0"/>
              <a:t>03/08/2011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A6F8-7C80-4246-A688-39512600F2DC}" type="datetime1">
              <a:rPr lang="pt-BR" smtClean="0"/>
              <a:t>03/08/2011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C957-9AF4-4359-87BE-195662F8C1E5}" type="datetime1">
              <a:rPr lang="pt-BR" smtClean="0"/>
              <a:t>03/08/2011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579D-5F28-4F12-881D-9445982204A0}" type="datetime1">
              <a:rPr lang="pt-BR" smtClean="0"/>
              <a:t>03/08/2011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DC71C-18B5-4173-8BC3-0572BA00063F}" type="datetime1">
              <a:rPr lang="pt-BR" smtClean="0"/>
              <a:t>03/08/2011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3783F5-2038-47A3-9DE9-59E28297EA5D}" type="datetime1">
              <a:rPr lang="pt-BR" smtClean="0"/>
              <a:t>03/08/2011</a:t>
            </a:fld>
            <a:endParaRPr lang="pt-BR" dirty="0"/>
          </a:p>
        </p:txBody>
      </p:sp>
      <p:sp>
        <p:nvSpPr>
          <p:cNvPr id="28" name="Conector reto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Conector reto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Triângulo isósceles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2" name="Espaço Reservado para Rodapé 1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 dirty="0" smtClean="0"/>
              <a:t>Project 2010</a:t>
            </a:r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Geovani Ferreira Gonçalves</a:t>
            </a:r>
          </a:p>
          <a:p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59"/>
            <a:ext cx="4843611" cy="167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42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Calendários do Projeto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10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O calendário precisa estar configurado para atender o período de trabalho dos recursos humanos e equipamentos.</a:t>
            </a:r>
          </a:p>
          <a:p>
            <a:r>
              <a:rPr lang="pt-BR" dirty="0" smtClean="0"/>
              <a:t>Em cada calendário, é possível especificar o horário padrão de trabalho, bem como períodos de não atividade (como feriados) e também dias que a carga horária será diferente da normal.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044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11</a:t>
            </a:fld>
            <a:endParaRPr lang="pt-B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6" t="7503" r="15376" b="9739"/>
          <a:stretch/>
        </p:blipFill>
        <p:spPr bwMode="auto">
          <a:xfrm>
            <a:off x="1691680" y="747435"/>
            <a:ext cx="6142720" cy="5361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972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Configuração do Horário de Trabalho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12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Utilizado para definir a carga de trabalho diária, semanal e a quantidade de dias trabalhados durante o mês.</a:t>
            </a:r>
          </a:p>
          <a:p>
            <a:r>
              <a:rPr lang="pt-BR" dirty="0" smtClean="0"/>
              <a:t>É recomendável especificar o horário de início e término, e também a carga horária diária da mesma forma que foi configurado no calendário.</a:t>
            </a:r>
          </a:p>
          <a:p>
            <a:r>
              <a:rPr lang="pt-BR" dirty="0" smtClean="0"/>
              <a:t>Caso isto não aconteça, o Project tentará ajustar estes horários e isto poderá acarretar em “quebra” nas datas das tarefas.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7075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13</a:t>
            </a:fld>
            <a:endParaRPr lang="pt-B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166688"/>
            <a:ext cx="9048750" cy="652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12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Prática 1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>
                <a:solidFill>
                  <a:srgbClr val="FF0000"/>
                </a:solidFill>
              </a:rPr>
              <a:t>Criação de novo calendário:</a:t>
            </a:r>
          </a:p>
          <a:p>
            <a:pPr lvl="1"/>
            <a:r>
              <a:rPr lang="pt-BR" dirty="0" smtClean="0"/>
              <a:t>Clique na guia </a:t>
            </a:r>
            <a:r>
              <a:rPr lang="pt-BR" i="1" dirty="0" smtClean="0"/>
              <a:t>Projeto &gt; Alterar Período de Trabalho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Clique no botão </a:t>
            </a:r>
            <a:r>
              <a:rPr lang="pt-BR" i="1" dirty="0" smtClean="0"/>
              <a:t>Criar Novo Calendário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Informe no campo </a:t>
            </a:r>
            <a:r>
              <a:rPr lang="pt-BR" i="1" dirty="0" smtClean="0"/>
              <a:t>Nome</a:t>
            </a:r>
            <a:r>
              <a:rPr lang="pt-BR" dirty="0" smtClean="0"/>
              <a:t> o valor </a:t>
            </a:r>
            <a:r>
              <a:rPr lang="pt-BR" b="1" i="1" dirty="0" smtClean="0"/>
              <a:t>2011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Selecione a opção </a:t>
            </a:r>
            <a:r>
              <a:rPr lang="pt-BR" i="1" dirty="0" smtClean="0"/>
              <a:t>Criar uma cópia do calendário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Selecione o calendário </a:t>
            </a:r>
            <a:r>
              <a:rPr lang="pt-BR" b="1" i="1" dirty="0" smtClean="0"/>
              <a:t>Padrão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Clique no botão Ok.</a:t>
            </a:r>
          </a:p>
          <a:p>
            <a:pPr lvl="1"/>
            <a:endParaRPr lang="pt-BR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2118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Prática 1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>
                <a:solidFill>
                  <a:srgbClr val="FF0000"/>
                </a:solidFill>
              </a:rPr>
              <a:t>Configuração do horário de trabalho:</a:t>
            </a:r>
          </a:p>
          <a:p>
            <a:pPr lvl="1"/>
            <a:r>
              <a:rPr lang="pt-BR" dirty="0" smtClean="0"/>
              <a:t>Clique na guia </a:t>
            </a:r>
            <a:r>
              <a:rPr lang="pt-BR" i="1" dirty="0" smtClean="0"/>
              <a:t>Semanas de Trabalho.</a:t>
            </a:r>
            <a:endParaRPr lang="pt-BR" dirty="0"/>
          </a:p>
          <a:p>
            <a:pPr lvl="1"/>
            <a:r>
              <a:rPr lang="pt-BR" dirty="0" smtClean="0"/>
              <a:t>Clique no botão </a:t>
            </a:r>
            <a:r>
              <a:rPr lang="pt-BR" i="1" dirty="0" smtClean="0"/>
              <a:t>Detalhes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Selecione os dias de </a:t>
            </a:r>
            <a:r>
              <a:rPr lang="pt-BR" b="1" dirty="0" smtClean="0"/>
              <a:t>segunda</a:t>
            </a:r>
            <a:r>
              <a:rPr lang="pt-BR" dirty="0" smtClean="0"/>
              <a:t> à </a:t>
            </a:r>
            <a:r>
              <a:rPr lang="pt-BR" b="1" dirty="0" smtClean="0"/>
              <a:t>sexta-feira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Selecione a opção </a:t>
            </a:r>
            <a:r>
              <a:rPr lang="pt-BR" i="1" dirty="0" smtClean="0"/>
              <a:t>Definir dia(s) para os períodos de trabalho específicos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Informe os valores:</a:t>
            </a:r>
          </a:p>
          <a:p>
            <a:pPr lvl="2"/>
            <a:r>
              <a:rPr lang="pt-BR" dirty="0" smtClean="0"/>
              <a:t>Linha 1: 08:00 – 12:00</a:t>
            </a:r>
          </a:p>
          <a:p>
            <a:pPr lvl="2"/>
            <a:r>
              <a:rPr lang="pt-BR" dirty="0" smtClean="0"/>
              <a:t>Linha 2: 13:00 – 17:00</a:t>
            </a:r>
          </a:p>
          <a:p>
            <a:pPr lvl="1"/>
            <a:r>
              <a:rPr lang="pt-BR" dirty="0" smtClean="0"/>
              <a:t>Clique no botão Ok.</a:t>
            </a:r>
          </a:p>
          <a:p>
            <a:pPr lvl="1"/>
            <a:endParaRPr lang="pt-BR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1432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Prática 1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16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>
                <a:solidFill>
                  <a:srgbClr val="FF0000"/>
                </a:solidFill>
              </a:rPr>
              <a:t>Configuração das opções:</a:t>
            </a:r>
          </a:p>
          <a:p>
            <a:pPr lvl="1"/>
            <a:r>
              <a:rPr lang="pt-BR" dirty="0" smtClean="0"/>
              <a:t>Clique no botão </a:t>
            </a:r>
            <a:r>
              <a:rPr lang="pt-BR" i="1" dirty="0" smtClean="0"/>
              <a:t>Opções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No campo </a:t>
            </a:r>
            <a:r>
              <a:rPr lang="pt-BR" i="1" dirty="0" smtClean="0"/>
              <a:t>Hora de início padrão</a:t>
            </a:r>
            <a:r>
              <a:rPr lang="pt-BR" dirty="0" smtClean="0"/>
              <a:t>, informe o valor </a:t>
            </a:r>
            <a:r>
              <a:rPr lang="pt-BR" b="1" dirty="0" smtClean="0"/>
              <a:t>08:00</a:t>
            </a:r>
            <a:r>
              <a:rPr lang="pt-BR" dirty="0" smtClean="0"/>
              <a:t>.</a:t>
            </a:r>
          </a:p>
          <a:p>
            <a:pPr lvl="1"/>
            <a:r>
              <a:rPr lang="pt-BR" dirty="0"/>
              <a:t>No campo </a:t>
            </a:r>
            <a:r>
              <a:rPr lang="pt-BR" i="1" dirty="0"/>
              <a:t>Hora de </a:t>
            </a:r>
            <a:r>
              <a:rPr lang="pt-BR" i="1" dirty="0" smtClean="0"/>
              <a:t>término </a:t>
            </a:r>
            <a:r>
              <a:rPr lang="pt-BR" i="1" dirty="0"/>
              <a:t>padrão</a:t>
            </a:r>
            <a:r>
              <a:rPr lang="pt-BR" dirty="0"/>
              <a:t>, informe o valor </a:t>
            </a:r>
            <a:r>
              <a:rPr lang="pt-BR" b="1" dirty="0" smtClean="0"/>
              <a:t>17:00</a:t>
            </a:r>
            <a:r>
              <a:rPr lang="pt-BR" dirty="0"/>
              <a:t>.</a:t>
            </a:r>
          </a:p>
          <a:p>
            <a:pPr lvl="1"/>
            <a:r>
              <a:rPr lang="pt-BR" dirty="0" smtClean="0"/>
              <a:t>Clique no botão Ok.</a:t>
            </a:r>
          </a:p>
          <a:p>
            <a:pPr lvl="1"/>
            <a:endParaRPr lang="pt-BR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197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Prática 1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>
                <a:solidFill>
                  <a:srgbClr val="FF0000"/>
                </a:solidFill>
              </a:rPr>
              <a:t>Configuração das exceções:</a:t>
            </a:r>
          </a:p>
          <a:p>
            <a:pPr lvl="1"/>
            <a:r>
              <a:rPr lang="pt-BR" dirty="0" smtClean="0"/>
              <a:t>Clique na guia </a:t>
            </a:r>
            <a:r>
              <a:rPr lang="pt-BR" i="1" dirty="0" smtClean="0"/>
              <a:t>Exceções.</a:t>
            </a:r>
            <a:endParaRPr lang="pt-BR" dirty="0"/>
          </a:p>
          <a:p>
            <a:pPr lvl="1"/>
            <a:r>
              <a:rPr lang="pt-BR" dirty="0" smtClean="0"/>
              <a:t>Informe os valores da tabela de feriados (próxima página).</a:t>
            </a:r>
          </a:p>
          <a:p>
            <a:pPr lvl="1"/>
            <a:r>
              <a:rPr lang="pt-BR" dirty="0" smtClean="0"/>
              <a:t>Clique no botão Ok.</a:t>
            </a:r>
          </a:p>
          <a:p>
            <a:pPr lvl="1"/>
            <a:endParaRPr lang="pt-BR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6861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Tabela de Feriados Nacionais - 2011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18</a:t>
            </a:fld>
            <a:endParaRPr lang="pt-BR"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396860"/>
              </p:ext>
            </p:extLst>
          </p:nvPr>
        </p:nvGraphicFramePr>
        <p:xfrm>
          <a:off x="1187624" y="1340768"/>
          <a:ext cx="6696744" cy="5209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2522"/>
                <a:gridCol w="2504222"/>
              </a:tblGrid>
              <a:tr h="320534">
                <a:tc>
                  <a:txBody>
                    <a:bodyPr/>
                    <a:lstStyle/>
                    <a:p>
                      <a:r>
                        <a:rPr lang="pt-BR" dirty="0" smtClean="0"/>
                        <a:t>Feriado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Data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Confraternização Universal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01/01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Carnaval (facultativo)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08/03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Tiradentes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21/04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Sexta-feira da Paixão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22/04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Dia do Trabalho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01/05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Corpus Christi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23/06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Revolução Constitucionalista de 1932</a:t>
                      </a:r>
                      <a:endParaRPr lang="pt-B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09/07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Independência do Brasil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07/09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Padroeira do Brasil </a:t>
                      </a:r>
                      <a:endParaRPr lang="pt-B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12/10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Finados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02/11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Proclamação da República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15/11</a:t>
                      </a:r>
                      <a:endParaRPr lang="pt-BR" dirty="0"/>
                    </a:p>
                  </a:txBody>
                  <a:tcPr/>
                </a:tc>
              </a:tr>
              <a:tr h="403635">
                <a:tc>
                  <a:txBody>
                    <a:bodyPr/>
                    <a:lstStyle/>
                    <a:p>
                      <a:r>
                        <a:rPr lang="pt-BR" dirty="0" smtClean="0"/>
                        <a:t>Natal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mtClean="0"/>
                        <a:t>25/12</a:t>
                      </a:r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740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Prática 1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>
                <a:solidFill>
                  <a:srgbClr val="FF0000"/>
                </a:solidFill>
              </a:rPr>
              <a:t>Alteração do calendário do projeto:</a:t>
            </a:r>
          </a:p>
          <a:p>
            <a:pPr lvl="1"/>
            <a:r>
              <a:rPr lang="pt-BR" dirty="0"/>
              <a:t>Clique na guia </a:t>
            </a:r>
            <a:r>
              <a:rPr lang="pt-BR" i="1" dirty="0"/>
              <a:t>Projeto &gt; Informações </a:t>
            </a:r>
            <a:r>
              <a:rPr lang="pt-BR" i="1" dirty="0" smtClean="0"/>
              <a:t>do </a:t>
            </a:r>
            <a:r>
              <a:rPr lang="pt-BR" i="1" dirty="0"/>
              <a:t>P</a:t>
            </a:r>
            <a:r>
              <a:rPr lang="pt-BR" i="1" dirty="0" smtClean="0"/>
              <a:t>rojeto</a:t>
            </a:r>
            <a:r>
              <a:rPr lang="pt-BR" dirty="0"/>
              <a:t>.</a:t>
            </a:r>
          </a:p>
          <a:p>
            <a:pPr lvl="1"/>
            <a:r>
              <a:rPr lang="pt-BR" dirty="0" smtClean="0"/>
              <a:t>Selecione na opção </a:t>
            </a:r>
            <a:r>
              <a:rPr lang="pt-BR" i="1" dirty="0" smtClean="0"/>
              <a:t>Calendário</a:t>
            </a:r>
            <a:r>
              <a:rPr lang="pt-BR" dirty="0" smtClean="0"/>
              <a:t> o calendário </a:t>
            </a:r>
            <a:r>
              <a:rPr lang="pt-BR" b="1" i="1" dirty="0" smtClean="0"/>
              <a:t>2011</a:t>
            </a:r>
            <a:r>
              <a:rPr lang="pt-BR" dirty="0"/>
              <a:t>.</a:t>
            </a:r>
          </a:p>
          <a:p>
            <a:pPr lvl="1"/>
            <a:r>
              <a:rPr lang="pt-BR" dirty="0" smtClean="0"/>
              <a:t>Clique </a:t>
            </a:r>
            <a:r>
              <a:rPr lang="pt-BR" dirty="0"/>
              <a:t>no botão Ok.</a:t>
            </a:r>
          </a:p>
          <a:p>
            <a:pPr lvl="1"/>
            <a:endParaRPr lang="pt-BR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56514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Tema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2</a:t>
            </a:fld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02 – Início de um Novo Projeto e Configuração do Calendário de Trabalho.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455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fld id="{693452DA-3DBF-4882-BDDD-33D960236298}" type="slidenum">
              <a:rPr lang="pt-BR" smtClean="0"/>
              <a:t>20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 smtClean="0">
                <a:solidFill>
                  <a:srgbClr val="FF0000"/>
                </a:solidFill>
              </a:rPr>
              <a:t>Festa de Aniversário</a:t>
            </a:r>
          </a:p>
          <a:p>
            <a:pPr lvl="1"/>
            <a:r>
              <a:rPr lang="pt-BR" b="1" dirty="0" smtClean="0"/>
              <a:t>Parte 1</a:t>
            </a: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9081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Bibliografia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21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z="2400" dirty="0" smtClean="0"/>
              <a:t>BERNARDES</a:t>
            </a:r>
            <a:r>
              <a:rPr lang="pt-BR" sz="2400" dirty="0"/>
              <a:t>, M. M. E. S. </a:t>
            </a:r>
            <a:r>
              <a:rPr lang="pt-BR" sz="2400" b="1" dirty="0"/>
              <a:t>Microsoft Project 2010:</a:t>
            </a:r>
            <a:r>
              <a:rPr lang="pt-BR" sz="2400" dirty="0"/>
              <a:t> Gestão e Desenvolvimento de Projetos. 1ª. ed. São Paulo: Érica, 2010</a:t>
            </a:r>
            <a:r>
              <a:rPr lang="pt-BR" sz="2400" dirty="0" smtClean="0"/>
              <a:t>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1927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Criação de um Novo Documento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É possível criar um novo documento para um projeto através de templates ou simplesmente um documento vazio.</a:t>
            </a:r>
          </a:p>
          <a:p>
            <a:r>
              <a:rPr lang="pt-BR" dirty="0" smtClean="0"/>
              <a:t>Todo documento criado possui dados que necessitam ser preenchidos.</a:t>
            </a:r>
          </a:p>
          <a:p>
            <a:r>
              <a:rPr lang="pt-BR" dirty="0" smtClean="0"/>
              <a:t>Estes dados interferem no agendamento das tarefas do projeto.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2293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Dados do Projeto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O documento de um projeto contém os seguintes dados:</a:t>
            </a:r>
            <a:endParaRPr lang="pt-BR" dirty="0"/>
          </a:p>
          <a:p>
            <a:pPr lvl="1"/>
            <a:r>
              <a:rPr lang="pt-BR" dirty="0"/>
              <a:t>Data de início</a:t>
            </a:r>
          </a:p>
          <a:p>
            <a:pPr lvl="2"/>
            <a:r>
              <a:rPr lang="pt-BR" dirty="0"/>
              <a:t>Armazena a data de início do projeto.</a:t>
            </a:r>
          </a:p>
          <a:p>
            <a:pPr lvl="2"/>
            <a:r>
              <a:rPr lang="pt-BR" dirty="0"/>
              <a:t>É à partir desta data que as tarefas serão agendadas (se estiver configurado para executar desta forma).</a:t>
            </a:r>
          </a:p>
          <a:p>
            <a:pPr lvl="1"/>
            <a:r>
              <a:rPr lang="pt-BR" dirty="0"/>
              <a:t>Data de término</a:t>
            </a:r>
          </a:p>
          <a:p>
            <a:pPr lvl="2"/>
            <a:r>
              <a:rPr lang="pt-BR" dirty="0"/>
              <a:t>Armazena a data de término do projeto.</a:t>
            </a:r>
          </a:p>
          <a:p>
            <a:pPr lvl="2"/>
            <a:r>
              <a:rPr lang="pt-BR" dirty="0"/>
              <a:t>Estará habilitada somente se no campo </a:t>
            </a:r>
            <a:r>
              <a:rPr lang="pt-BR" b="1" i="1" dirty="0"/>
              <a:t>Agendar a partir de</a:t>
            </a:r>
            <a:r>
              <a:rPr lang="pt-BR" dirty="0"/>
              <a:t> estiver selecionada a opção </a:t>
            </a:r>
            <a:r>
              <a:rPr lang="pt-BR" b="1" i="1" dirty="0"/>
              <a:t>Data de término do projeto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Agendar a partir de</a:t>
            </a:r>
          </a:p>
          <a:p>
            <a:pPr lvl="2"/>
            <a:r>
              <a:rPr lang="pt-BR" dirty="0" smtClean="0"/>
              <a:t>Indica a forma como as tarefas do projeto serão agendadas.</a:t>
            </a:r>
          </a:p>
          <a:p>
            <a:pPr lvl="2"/>
            <a:r>
              <a:rPr lang="pt-BR" dirty="0" smtClean="0"/>
              <a:t>Permite realizar o agendamento a partir da data de </a:t>
            </a:r>
            <a:r>
              <a:rPr lang="pt-BR" b="1" dirty="0" smtClean="0">
                <a:solidFill>
                  <a:srgbClr val="0070C0"/>
                </a:solidFill>
              </a:rPr>
              <a:t>início</a:t>
            </a:r>
            <a:r>
              <a:rPr lang="pt-BR" dirty="0" smtClean="0"/>
              <a:t> ou de </a:t>
            </a:r>
            <a:r>
              <a:rPr lang="pt-BR" b="1" dirty="0" smtClean="0">
                <a:solidFill>
                  <a:srgbClr val="0070C0"/>
                </a:solidFill>
              </a:rPr>
              <a:t>término</a:t>
            </a:r>
            <a:r>
              <a:rPr lang="pt-BR" dirty="0" smtClean="0">
                <a:solidFill>
                  <a:srgbClr val="0070C0"/>
                </a:solidFill>
              </a:rPr>
              <a:t> </a:t>
            </a:r>
            <a:r>
              <a:rPr lang="pt-BR" dirty="0" smtClean="0"/>
              <a:t>do projeto.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9553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Dados do Projeto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pt-BR" dirty="0" smtClean="0"/>
              <a:t>Data atual</a:t>
            </a:r>
            <a:endParaRPr lang="pt-BR" dirty="0"/>
          </a:p>
          <a:p>
            <a:pPr lvl="2"/>
            <a:r>
              <a:rPr lang="pt-BR" dirty="0" smtClean="0"/>
              <a:t>Contém a data atual do sistema (usualmente a data corrente).</a:t>
            </a:r>
          </a:p>
          <a:p>
            <a:pPr lvl="1"/>
            <a:r>
              <a:rPr lang="pt-BR" dirty="0" smtClean="0"/>
              <a:t>Data de status</a:t>
            </a:r>
          </a:p>
          <a:p>
            <a:pPr lvl="2"/>
            <a:r>
              <a:rPr lang="pt-BR" dirty="0" smtClean="0"/>
              <a:t>Data utilizada para cálculo do valor acumulado.</a:t>
            </a:r>
          </a:p>
          <a:p>
            <a:pPr lvl="2"/>
            <a:r>
              <a:rPr lang="pt-BR" dirty="0" smtClean="0"/>
              <a:t>Se não definida, ND, é utilizada a data atual como data de status.</a:t>
            </a:r>
          </a:p>
          <a:p>
            <a:pPr lvl="1"/>
            <a:r>
              <a:rPr lang="pt-BR" dirty="0" smtClean="0"/>
              <a:t>Calendário</a:t>
            </a:r>
          </a:p>
          <a:p>
            <a:pPr lvl="2"/>
            <a:r>
              <a:rPr lang="pt-BR" dirty="0" smtClean="0"/>
              <a:t>Armazena o calendário utilizado para o projeto.</a:t>
            </a:r>
          </a:p>
          <a:p>
            <a:pPr lvl="1"/>
            <a:r>
              <a:rPr lang="pt-BR" dirty="0" smtClean="0"/>
              <a:t>Prioridade</a:t>
            </a:r>
          </a:p>
          <a:p>
            <a:pPr lvl="2"/>
            <a:r>
              <a:rPr lang="pt-BR" dirty="0" smtClean="0"/>
              <a:t>Indica a prioridade do projeto em relação aos demais.</a:t>
            </a:r>
          </a:p>
          <a:p>
            <a:pPr lvl="2"/>
            <a:r>
              <a:rPr lang="pt-BR" dirty="0" smtClean="0"/>
              <a:t>Quanto maior o número, maior será a prioridade.</a:t>
            </a:r>
          </a:p>
          <a:p>
            <a:pPr lvl="2"/>
            <a:r>
              <a:rPr lang="pt-BR" dirty="0" smtClean="0"/>
              <a:t>Utilizado para nivelamento de tarefas quando existe compartilhamento de recursos.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178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Tela de Informações sobre o projeto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6</a:t>
            </a:fld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23757"/>
            <a:ext cx="61531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247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Prática</a:t>
            </a: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0000"/>
                </a:solidFill>
              </a:rPr>
              <a:t>Criação de um novo documento:</a:t>
            </a:r>
          </a:p>
          <a:p>
            <a:pPr lvl="1"/>
            <a:r>
              <a:rPr lang="pt-BR" dirty="0" smtClean="0"/>
              <a:t>Abra o </a:t>
            </a:r>
            <a:r>
              <a:rPr lang="pt-BR" dirty="0"/>
              <a:t>Project Professional </a:t>
            </a:r>
            <a:r>
              <a:rPr lang="pt-BR" dirty="0" smtClean="0"/>
              <a:t>2010</a:t>
            </a:r>
            <a:endParaRPr lang="pt-BR" dirty="0"/>
          </a:p>
          <a:p>
            <a:pPr lvl="1"/>
            <a:r>
              <a:rPr lang="pt-BR" dirty="0" smtClean="0"/>
              <a:t>Clique na guia </a:t>
            </a:r>
            <a:r>
              <a:rPr lang="pt-BR" i="1" dirty="0" smtClean="0"/>
              <a:t>Arquivo &gt; Novo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Selecione a opção </a:t>
            </a:r>
            <a:r>
              <a:rPr lang="pt-BR" b="1" i="1" dirty="0" smtClean="0"/>
              <a:t>Projeto em branco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Clique no botão </a:t>
            </a:r>
            <a:r>
              <a:rPr lang="pt-BR" b="1" dirty="0" smtClean="0"/>
              <a:t>Salvar </a:t>
            </a:r>
            <a:r>
              <a:rPr lang="pt-BR" dirty="0" smtClean="0"/>
              <a:t>(ou utilize as teclas </a:t>
            </a:r>
            <a:r>
              <a:rPr lang="pt-BR" b="1" dirty="0" smtClean="0"/>
              <a:t>Ctrl + B</a:t>
            </a:r>
            <a:r>
              <a:rPr lang="pt-BR" dirty="0" smtClean="0"/>
              <a:t>).</a:t>
            </a:r>
          </a:p>
          <a:p>
            <a:pPr lvl="1"/>
            <a:r>
              <a:rPr lang="pt-BR" dirty="0" smtClean="0"/>
              <a:t>Informe no campo </a:t>
            </a:r>
            <a:r>
              <a:rPr lang="pt-BR" i="1" dirty="0" smtClean="0"/>
              <a:t>Nome do arquivo</a:t>
            </a:r>
            <a:r>
              <a:rPr lang="pt-BR" dirty="0" smtClean="0"/>
              <a:t> o valor “</a:t>
            </a:r>
            <a:r>
              <a:rPr lang="pt-BR" i="1" dirty="0" smtClean="0"/>
              <a:t>Projeto Exemplo 01</a:t>
            </a:r>
            <a:r>
              <a:rPr lang="pt-BR" dirty="0" smtClean="0"/>
              <a:t>”.</a:t>
            </a: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75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Prática</a:t>
            </a: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0000"/>
                </a:solidFill>
              </a:rPr>
              <a:t>Alteração dos dados do documento:</a:t>
            </a:r>
          </a:p>
          <a:p>
            <a:pPr lvl="1"/>
            <a:r>
              <a:rPr lang="pt-BR" dirty="0"/>
              <a:t>Clique na guia </a:t>
            </a:r>
            <a:r>
              <a:rPr lang="pt-BR" i="1" dirty="0"/>
              <a:t>Projeto &gt; Informações do Projeto</a:t>
            </a:r>
            <a:r>
              <a:rPr lang="pt-BR" dirty="0"/>
              <a:t>.</a:t>
            </a:r>
          </a:p>
          <a:p>
            <a:pPr lvl="1"/>
            <a:r>
              <a:rPr lang="pt-BR" dirty="0" smtClean="0"/>
              <a:t>Informe no campo Data de início a data da próxima segunda-feira.</a:t>
            </a:r>
          </a:p>
          <a:p>
            <a:pPr lvl="1"/>
            <a:r>
              <a:rPr lang="pt-BR" dirty="0" smtClean="0"/>
              <a:t>Clique no botão Ok.</a:t>
            </a:r>
          </a:p>
          <a:p>
            <a:pPr lvl="1"/>
            <a:r>
              <a:rPr lang="pt-BR" dirty="0" smtClean="0"/>
              <a:t>Salve o projeto novamente.</a:t>
            </a:r>
          </a:p>
          <a:p>
            <a:pPr lvl="1"/>
            <a:endParaRPr lang="pt-BR" dirty="0" smtClean="0"/>
          </a:p>
          <a:p>
            <a:pPr lvl="1"/>
            <a:endParaRPr lang="pt-BR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1507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Calendários do Projeto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Cada cronograma elaborado no Project deve ter seu(s) calendário(s) configurado(s).</a:t>
            </a:r>
          </a:p>
          <a:p>
            <a:r>
              <a:rPr lang="pt-BR" dirty="0" smtClean="0"/>
              <a:t>Por padrão, existem três opções de calendário previamente definidas: </a:t>
            </a:r>
            <a:r>
              <a:rPr lang="pt-BR" b="1" i="1" dirty="0">
                <a:solidFill>
                  <a:srgbClr val="0070C0"/>
                </a:solidFill>
              </a:rPr>
              <a:t>Padrão</a:t>
            </a:r>
            <a:r>
              <a:rPr lang="pt-BR" dirty="0" smtClean="0"/>
              <a:t>, </a:t>
            </a:r>
            <a:r>
              <a:rPr lang="pt-BR" b="1" i="1" dirty="0">
                <a:solidFill>
                  <a:srgbClr val="0070C0"/>
                </a:solidFill>
              </a:rPr>
              <a:t>24 horas </a:t>
            </a:r>
            <a:r>
              <a:rPr lang="pt-BR" dirty="0" smtClean="0"/>
              <a:t>e </a:t>
            </a:r>
            <a:r>
              <a:rPr lang="pt-BR" b="1" i="1" dirty="0" smtClean="0">
                <a:solidFill>
                  <a:srgbClr val="0070C0"/>
                </a:solidFill>
              </a:rPr>
              <a:t>Noite</a:t>
            </a:r>
            <a:r>
              <a:rPr lang="pt-BR" dirty="0" smtClean="0"/>
              <a:t>.</a:t>
            </a:r>
          </a:p>
          <a:p>
            <a:r>
              <a:rPr lang="pt-BR" dirty="0" smtClean="0"/>
              <a:t>É possível alterar os calendários padrões e, também, adicionar novos calendários.</a:t>
            </a:r>
          </a:p>
        </p:txBody>
      </p:sp>
    </p:spTree>
    <p:extLst>
      <p:ext uri="{BB962C8B-B14F-4D97-AF65-F5344CB8AC3E}">
        <p14:creationId xmlns:p14="http://schemas.microsoft.com/office/powerpoint/2010/main" val="225599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 bwMode="auto">
        <a:noFill/>
        <a:ln w="9525" cap="flat" cmpd="sng" algn="ctr">
          <a:solidFill>
            <a:schemeClr val="accent2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>
          <a:defRPr kumimoji="0"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692</TotalTime>
  <Words>849</Words>
  <Application>Microsoft Office PowerPoint</Application>
  <PresentationFormat>Apresentação na tela (4:3)</PresentationFormat>
  <Paragraphs>144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2" baseType="lpstr">
      <vt:lpstr>Origem</vt:lpstr>
      <vt:lpstr>Project 2010</vt:lpstr>
      <vt:lpstr>Tema</vt:lpstr>
      <vt:lpstr>Criação de um Novo Documento</vt:lpstr>
      <vt:lpstr>Dados do Projeto</vt:lpstr>
      <vt:lpstr>Dados do Projeto</vt:lpstr>
      <vt:lpstr>Tela de Informações sobre o projeto</vt:lpstr>
      <vt:lpstr>Prática</vt:lpstr>
      <vt:lpstr>Prática</vt:lpstr>
      <vt:lpstr>Calendários do Projeto</vt:lpstr>
      <vt:lpstr>Calendários do Projeto</vt:lpstr>
      <vt:lpstr>Apresentação do PowerPoint</vt:lpstr>
      <vt:lpstr>Configuração do Horário de Trabalho</vt:lpstr>
      <vt:lpstr>Apresentação do PowerPoint</vt:lpstr>
      <vt:lpstr>Prática 1</vt:lpstr>
      <vt:lpstr>Prática 1</vt:lpstr>
      <vt:lpstr>Prática 1</vt:lpstr>
      <vt:lpstr>Prática 1</vt:lpstr>
      <vt:lpstr>Tabela de Feriados Nacionais - 2011</vt:lpstr>
      <vt:lpstr>Prática 1</vt:lpstr>
      <vt:lpstr>Exercício</vt:lpstr>
      <vt:lpstr>Bibliografia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Geo</dc:creator>
  <cp:lastModifiedBy>Geo</cp:lastModifiedBy>
  <cp:revision>95</cp:revision>
  <dcterms:created xsi:type="dcterms:W3CDTF">2011-02-07T12:21:57Z</dcterms:created>
  <dcterms:modified xsi:type="dcterms:W3CDTF">2011-08-03T19:32:15Z</dcterms:modified>
</cp:coreProperties>
</file>